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08" r:id="rId1"/>
  </p:sldMasterIdLst>
  <p:notesMasterIdLst>
    <p:notesMasterId r:id="rId13"/>
  </p:notesMasterIdLst>
  <p:sldIdLst>
    <p:sldId id="256" r:id="rId2"/>
    <p:sldId id="269" r:id="rId3"/>
    <p:sldId id="257" r:id="rId4"/>
    <p:sldId id="260" r:id="rId5"/>
    <p:sldId id="262" r:id="rId6"/>
    <p:sldId id="263" r:id="rId7"/>
    <p:sldId id="264" r:id="rId8"/>
    <p:sldId id="266" r:id="rId9"/>
    <p:sldId id="265" r:id="rId10"/>
    <p:sldId id="259"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61" autoAdjust="0"/>
    <p:restoredTop sz="94434" autoAdjust="0"/>
  </p:normalViewPr>
  <p:slideViewPr>
    <p:cSldViewPr snapToGrid="0">
      <p:cViewPr varScale="1">
        <p:scale>
          <a:sx n="65" d="100"/>
          <a:sy n="65" d="100"/>
        </p:scale>
        <p:origin x="66" y="186"/>
      </p:cViewPr>
      <p:guideLst/>
    </p:cSldViewPr>
  </p:slideViewPr>
  <p:outlineViewPr>
    <p:cViewPr>
      <p:scale>
        <a:sx n="33" d="100"/>
        <a:sy n="33" d="100"/>
      </p:scale>
      <p:origin x="0" y="-744"/>
    </p:cViewPr>
  </p:outlineViewPr>
  <p:notesTextViewPr>
    <p:cViewPr>
      <p:scale>
        <a:sx n="1" d="1"/>
        <a:sy n="1" d="1"/>
      </p:scale>
      <p:origin x="0" y="0"/>
    </p:cViewPr>
  </p:notesTextViewPr>
  <p:sorterViewPr>
    <p:cViewPr>
      <p:scale>
        <a:sx n="100" d="100"/>
        <a:sy n="100" d="100"/>
      </p:scale>
      <p:origin x="0" y="-82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2B82F8-74A4-483D-9E4E-E34F23091FDB}" type="datetimeFigureOut">
              <a:rPr lang="en-US" smtClean="0"/>
              <a:t>12/16/2015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07A7CC-4526-4DC1-B741-DEE63BE9D44C}" type="slidenum">
              <a:rPr lang="en-US" smtClean="0"/>
              <a:t>‹#›</a:t>
            </a:fld>
            <a:endParaRPr lang="en-US"/>
          </a:p>
        </p:txBody>
      </p:sp>
    </p:spTree>
    <p:extLst>
      <p:ext uri="{BB962C8B-B14F-4D97-AF65-F5344CB8AC3E}">
        <p14:creationId xmlns:p14="http://schemas.microsoft.com/office/powerpoint/2010/main" val="1311956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Building Representative, Aug. 2008-Present</a:t>
            </a:r>
          </a:p>
          <a:p>
            <a:r>
              <a:rPr lang="en-US" sz="1200" kern="1200" dirty="0" smtClean="0">
                <a:solidFill>
                  <a:schemeClr val="tx1"/>
                </a:solidFill>
                <a:effectLst/>
                <a:latin typeface="+mn-lt"/>
                <a:ea typeface="+mn-ea"/>
                <a:cs typeface="+mn-cs"/>
              </a:rPr>
              <a:t>Tasks include:</a:t>
            </a:r>
          </a:p>
          <a:p>
            <a:r>
              <a:rPr lang="en-US" sz="1200" kern="1200" dirty="0" smtClean="0">
                <a:solidFill>
                  <a:schemeClr val="tx1"/>
                </a:solidFill>
                <a:effectLst/>
                <a:latin typeface="+mn-lt"/>
                <a:ea typeface="+mn-ea"/>
                <a:cs typeface="+mn-cs"/>
              </a:rPr>
              <a:t>-Disseminating organizational information to members</a:t>
            </a:r>
          </a:p>
          <a:p>
            <a:r>
              <a:rPr lang="en-US" sz="1200" kern="1200" dirty="0" smtClean="0">
                <a:solidFill>
                  <a:schemeClr val="tx1"/>
                </a:solidFill>
                <a:effectLst/>
                <a:latin typeface="+mn-lt"/>
                <a:ea typeface="+mn-ea"/>
                <a:cs typeface="+mn-cs"/>
              </a:rPr>
              <a:t>-Attending monthly Representative Assembly meetings        </a:t>
            </a:r>
          </a:p>
          <a:p>
            <a:r>
              <a:rPr lang="en-US" sz="1200" kern="1200" dirty="0" smtClean="0">
                <a:solidFill>
                  <a:schemeClr val="tx1"/>
                </a:solidFill>
                <a:effectLst/>
                <a:latin typeface="+mn-lt"/>
                <a:ea typeface="+mn-ea"/>
                <a:cs typeface="+mn-cs"/>
              </a:rPr>
              <a:t>-Answering and/or directing members’ questions to the appropriate sources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Secretary, Jan. 2009-June 2013</a:t>
            </a:r>
          </a:p>
          <a:p>
            <a:r>
              <a:rPr lang="en-US" sz="1200" kern="1200" dirty="0" smtClean="0">
                <a:solidFill>
                  <a:schemeClr val="tx1"/>
                </a:solidFill>
                <a:effectLst/>
                <a:latin typeface="+mn-lt"/>
                <a:ea typeface="+mn-ea"/>
                <a:cs typeface="+mn-cs"/>
              </a:rPr>
              <a:t>Tasks included:</a:t>
            </a:r>
          </a:p>
          <a:p>
            <a:r>
              <a:rPr lang="en-US" sz="1200" kern="1200" dirty="0" smtClean="0">
                <a:solidFill>
                  <a:schemeClr val="tx1"/>
                </a:solidFill>
                <a:effectLst/>
                <a:latin typeface="+mn-lt"/>
                <a:ea typeface="+mn-ea"/>
                <a:cs typeface="+mn-cs"/>
              </a:rPr>
              <a:t>-Taking accurate and thorough minutes at all </a:t>
            </a:r>
            <a:r>
              <a:rPr lang="en-US" sz="1200" kern="1200" dirty="0" err="1" smtClean="0">
                <a:solidFill>
                  <a:schemeClr val="tx1"/>
                </a:solidFill>
                <a:effectLst/>
                <a:latin typeface="+mn-lt"/>
                <a:ea typeface="+mn-ea"/>
                <a:cs typeface="+mn-cs"/>
              </a:rPr>
              <a:t>RCEA</a:t>
            </a:r>
            <a:r>
              <a:rPr lang="en-US" sz="1200" kern="1200" dirty="0" smtClean="0">
                <a:solidFill>
                  <a:schemeClr val="tx1"/>
                </a:solidFill>
                <a:effectLst/>
                <a:latin typeface="+mn-lt"/>
                <a:ea typeface="+mn-ea"/>
                <a:cs typeface="+mn-cs"/>
              </a:rPr>
              <a:t> Executive Board and Rep. </a:t>
            </a:r>
          </a:p>
          <a:p>
            <a:r>
              <a:rPr lang="en-US" sz="1200" kern="1200" dirty="0" smtClean="0">
                <a:solidFill>
                  <a:schemeClr val="tx1"/>
                </a:solidFill>
                <a:effectLst/>
                <a:latin typeface="+mn-lt"/>
                <a:ea typeface="+mn-ea"/>
                <a:cs typeface="+mn-cs"/>
              </a:rPr>
              <a:t>Assembly meetings</a:t>
            </a:r>
          </a:p>
          <a:p>
            <a:r>
              <a:rPr lang="en-US" sz="1200" kern="1200" dirty="0" smtClean="0">
                <a:solidFill>
                  <a:schemeClr val="tx1"/>
                </a:solidFill>
                <a:effectLst/>
                <a:latin typeface="+mn-lt"/>
                <a:ea typeface="+mn-ea"/>
                <a:cs typeface="+mn-cs"/>
              </a:rPr>
              <a:t>-Attending school board meetings regularly</a:t>
            </a:r>
          </a:p>
          <a:p>
            <a:r>
              <a:rPr lang="en-US" sz="1200" kern="1200" dirty="0" smtClean="0">
                <a:solidFill>
                  <a:schemeClr val="tx1"/>
                </a:solidFill>
                <a:effectLst/>
                <a:latin typeface="+mn-lt"/>
                <a:ea typeface="+mn-ea"/>
                <a:cs typeface="+mn-cs"/>
              </a:rPr>
              <a:t>-Attending Virginia Education Association (</a:t>
            </a:r>
            <a:r>
              <a:rPr lang="en-US" sz="1200" kern="1200" dirty="0" err="1" smtClean="0">
                <a:solidFill>
                  <a:schemeClr val="tx1"/>
                </a:solidFill>
                <a:effectLst/>
                <a:latin typeface="+mn-lt"/>
                <a:ea typeface="+mn-ea"/>
                <a:cs typeface="+mn-cs"/>
              </a:rPr>
              <a:t>VEA</a:t>
            </a:r>
            <a:r>
              <a:rPr lang="en-US" sz="1200" kern="1200" dirty="0" smtClean="0">
                <a:solidFill>
                  <a:schemeClr val="tx1"/>
                </a:solidFill>
                <a:effectLst/>
                <a:latin typeface="+mn-lt"/>
                <a:ea typeface="+mn-ea"/>
                <a:cs typeface="+mn-cs"/>
              </a:rPr>
              <a:t>) events such as, Lobby Day (VA        </a:t>
            </a:r>
          </a:p>
          <a:p>
            <a:r>
              <a:rPr lang="en-US" sz="1200" kern="1200" dirty="0" smtClean="0">
                <a:solidFill>
                  <a:schemeClr val="tx1"/>
                </a:solidFill>
                <a:effectLst/>
                <a:latin typeface="+mn-lt"/>
                <a:ea typeface="+mn-ea"/>
                <a:cs typeface="+mn-cs"/>
              </a:rPr>
              <a:t>General Assembly) and the </a:t>
            </a:r>
            <a:r>
              <a:rPr lang="en-US" sz="1200" kern="1200" dirty="0" err="1" smtClean="0">
                <a:solidFill>
                  <a:schemeClr val="tx1"/>
                </a:solidFill>
                <a:effectLst/>
                <a:latin typeface="+mn-lt"/>
                <a:ea typeface="+mn-ea"/>
                <a:cs typeface="+mn-cs"/>
              </a:rPr>
              <a:t>VEA</a:t>
            </a:r>
            <a:r>
              <a:rPr lang="en-US" sz="1200" kern="1200" dirty="0" smtClean="0">
                <a:solidFill>
                  <a:schemeClr val="tx1"/>
                </a:solidFill>
                <a:effectLst/>
                <a:latin typeface="+mn-lt"/>
                <a:ea typeface="+mn-ea"/>
                <a:cs typeface="+mn-cs"/>
              </a:rPr>
              <a:t> Convention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Vice-President Aug. 2013-Present</a:t>
            </a:r>
          </a:p>
          <a:p>
            <a:r>
              <a:rPr lang="en-US" sz="1200" kern="1200" dirty="0" smtClean="0">
                <a:solidFill>
                  <a:schemeClr val="tx1"/>
                </a:solidFill>
                <a:effectLst/>
                <a:latin typeface="+mn-lt"/>
                <a:ea typeface="+mn-ea"/>
                <a:cs typeface="+mn-cs"/>
              </a:rPr>
              <a:t>Tasks include:</a:t>
            </a:r>
          </a:p>
          <a:p>
            <a:r>
              <a:rPr lang="en-US" sz="1200" kern="1200" dirty="0" smtClean="0">
                <a:solidFill>
                  <a:schemeClr val="tx1"/>
                </a:solidFill>
                <a:effectLst/>
                <a:latin typeface="+mn-lt"/>
                <a:ea typeface="+mn-ea"/>
                <a:cs typeface="+mn-cs"/>
              </a:rPr>
              <a:t>-Planning and implementing yearly </a:t>
            </a:r>
            <a:r>
              <a:rPr lang="en-US" sz="1200" kern="1200" dirty="0" err="1" smtClean="0">
                <a:solidFill>
                  <a:schemeClr val="tx1"/>
                </a:solidFill>
                <a:effectLst/>
                <a:latin typeface="+mn-lt"/>
                <a:ea typeface="+mn-ea"/>
                <a:cs typeface="+mn-cs"/>
              </a:rPr>
              <a:t>RCEA</a:t>
            </a:r>
            <a:r>
              <a:rPr lang="en-US" sz="1200" kern="1200" dirty="0" smtClean="0">
                <a:solidFill>
                  <a:schemeClr val="tx1"/>
                </a:solidFill>
                <a:effectLst/>
                <a:latin typeface="+mn-lt"/>
                <a:ea typeface="+mn-ea"/>
                <a:cs typeface="+mn-cs"/>
              </a:rPr>
              <a:t> activities</a:t>
            </a:r>
          </a:p>
          <a:p>
            <a:r>
              <a:rPr lang="en-US" sz="1200" kern="1200" dirty="0" smtClean="0">
                <a:solidFill>
                  <a:schemeClr val="tx1"/>
                </a:solidFill>
                <a:effectLst/>
                <a:latin typeface="+mn-lt"/>
                <a:ea typeface="+mn-ea"/>
                <a:cs typeface="+mn-cs"/>
              </a:rPr>
              <a:t>-Leading Rep. Assembly and Executive Board Meetings when needed</a:t>
            </a:r>
          </a:p>
          <a:p>
            <a:r>
              <a:rPr lang="en-US" sz="1200" kern="1200" dirty="0" smtClean="0">
                <a:solidFill>
                  <a:schemeClr val="tx1"/>
                </a:solidFill>
                <a:effectLst/>
                <a:latin typeface="+mn-lt"/>
                <a:ea typeface="+mn-ea"/>
                <a:cs typeface="+mn-cs"/>
              </a:rPr>
              <a:t> -Meeting with the school district’s administration and school board members </a:t>
            </a:r>
          </a:p>
          <a:p>
            <a:r>
              <a:rPr lang="en-US" sz="1200" kern="1200" dirty="0" smtClean="0">
                <a:solidFill>
                  <a:schemeClr val="tx1"/>
                </a:solidFill>
                <a:effectLst/>
                <a:latin typeface="+mn-lt"/>
                <a:ea typeface="+mn-ea"/>
                <a:cs typeface="+mn-cs"/>
              </a:rPr>
              <a:t> -Assisting members with professional concerns</a:t>
            </a:r>
          </a:p>
          <a:p>
            <a:r>
              <a:rPr lang="en-US" sz="1200" kern="1200" dirty="0" smtClean="0">
                <a:solidFill>
                  <a:schemeClr val="tx1"/>
                </a:solidFill>
                <a:effectLst/>
                <a:latin typeface="+mn-lt"/>
                <a:ea typeface="+mn-ea"/>
                <a:cs typeface="+mn-cs"/>
              </a:rPr>
              <a:t> -Attending Virginia Education Association (</a:t>
            </a:r>
            <a:r>
              <a:rPr lang="en-US" sz="1200" kern="1200" dirty="0" err="1" smtClean="0">
                <a:solidFill>
                  <a:schemeClr val="tx1"/>
                </a:solidFill>
                <a:effectLst/>
                <a:latin typeface="+mn-lt"/>
                <a:ea typeface="+mn-ea"/>
                <a:cs typeface="+mn-cs"/>
              </a:rPr>
              <a:t>VEA</a:t>
            </a:r>
            <a:r>
              <a:rPr lang="en-US" sz="1200" kern="1200" dirty="0" smtClean="0">
                <a:solidFill>
                  <a:schemeClr val="tx1"/>
                </a:solidFill>
                <a:effectLst/>
                <a:latin typeface="+mn-lt"/>
                <a:ea typeface="+mn-ea"/>
                <a:cs typeface="+mn-cs"/>
              </a:rPr>
              <a:t>) events such as, Lobby Day (VA General Assembly) and the </a:t>
            </a:r>
            <a:r>
              <a:rPr lang="en-US" sz="1200" kern="1200" dirty="0" err="1" smtClean="0">
                <a:solidFill>
                  <a:schemeClr val="tx1"/>
                </a:solidFill>
                <a:effectLst/>
                <a:latin typeface="+mn-lt"/>
                <a:ea typeface="+mn-ea"/>
                <a:cs typeface="+mn-cs"/>
              </a:rPr>
              <a:t>VEA</a:t>
            </a:r>
            <a:r>
              <a:rPr lang="en-US" sz="1200" kern="1200" dirty="0" smtClean="0">
                <a:solidFill>
                  <a:schemeClr val="tx1"/>
                </a:solidFill>
                <a:effectLst/>
                <a:latin typeface="+mn-lt"/>
                <a:ea typeface="+mn-ea"/>
                <a:cs typeface="+mn-cs"/>
              </a:rPr>
              <a:t> Convention</a:t>
            </a:r>
          </a:p>
          <a:p>
            <a:r>
              <a:rPr lang="en-US" sz="1200" kern="1200" dirty="0" smtClean="0">
                <a:solidFill>
                  <a:schemeClr val="tx1"/>
                </a:solidFill>
                <a:effectLst/>
                <a:latin typeface="+mn-lt"/>
                <a:ea typeface="+mn-ea"/>
                <a:cs typeface="+mn-cs"/>
              </a:rPr>
              <a:t>  -Attending the National Education Association (NEA) Convention	</a:t>
            </a:r>
          </a:p>
          <a:p>
            <a:endParaRPr lang="en-US" dirty="0"/>
          </a:p>
        </p:txBody>
      </p:sp>
      <p:sp>
        <p:nvSpPr>
          <p:cNvPr id="4" name="Slide Number Placeholder 3"/>
          <p:cNvSpPr>
            <a:spLocks noGrp="1"/>
          </p:cNvSpPr>
          <p:nvPr>
            <p:ph type="sldNum" sz="quarter" idx="10"/>
          </p:nvPr>
        </p:nvSpPr>
        <p:spPr/>
        <p:txBody>
          <a:bodyPr/>
          <a:lstStyle/>
          <a:p>
            <a:fld id="{CB07A7CC-4526-4DC1-B741-DEE63BE9D44C}" type="slidenum">
              <a:rPr lang="en-US" smtClean="0"/>
              <a:t>7</a:t>
            </a:fld>
            <a:endParaRPr lang="en-US"/>
          </a:p>
        </p:txBody>
      </p:sp>
    </p:spTree>
    <p:extLst>
      <p:ext uri="{BB962C8B-B14F-4D97-AF65-F5344CB8AC3E}">
        <p14:creationId xmlns:p14="http://schemas.microsoft.com/office/powerpoint/2010/main" val="1578269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6843" y="3887812"/>
            <a:ext cx="12195668"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p:nvSpPr>
        <p:spPr>
          <a:xfrm>
            <a:off x="-6843" y="2059012"/>
            <a:ext cx="12195668" cy="18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72440" y="2194560"/>
            <a:ext cx="11247120" cy="1739347"/>
          </a:xfrm>
        </p:spPr>
        <p:txBody>
          <a:bodyPr tIns="45720" bIns="45720" anchor="ctr">
            <a:normAutofit/>
          </a:bodyPr>
          <a:lstStyle>
            <a:lvl1pPr algn="ctr">
              <a:lnSpc>
                <a:spcPct val="80000"/>
              </a:lnSpc>
              <a:defRPr sz="6000" spc="15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42900" y="3915938"/>
            <a:ext cx="11506200" cy="457200"/>
          </a:xfrm>
        </p:spPr>
        <p:txBody>
          <a:bodyPr>
            <a:normAutofit/>
          </a:bodyPr>
          <a:lstStyle>
            <a:lvl1pPr marL="0" indent="0" algn="ctr">
              <a:buNone/>
              <a:defRPr sz="2000">
                <a:solidFill>
                  <a:srgbClr val="FFFFFF"/>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958CBE34-54B8-42C4-A861-90B836F11E59}" type="datetimeFigureOut">
              <a:rPr lang="en-US" smtClean="0"/>
              <a:t>12/16/2015</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A687B072-A056-461D-982C-D57EEA327293}" type="slidenum">
              <a:rPr lang="en-US" smtClean="0"/>
              <a:t>‹#›</a:t>
            </a:fld>
            <a:endParaRPr lang="en-US"/>
          </a:p>
        </p:txBody>
      </p:sp>
    </p:spTree>
    <p:extLst>
      <p:ext uri="{BB962C8B-B14F-4D97-AF65-F5344CB8AC3E}">
        <p14:creationId xmlns:p14="http://schemas.microsoft.com/office/powerpoint/2010/main" val="255120926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8CBE34-54B8-42C4-A861-90B836F11E59}" type="datetimeFigureOut">
              <a:rPr lang="en-US" smtClean="0"/>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814504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58CBE34-54B8-42C4-A861-90B836F11E59}" type="datetimeFigureOut">
              <a:rPr lang="en-US" smtClean="0"/>
              <a:t>12/16/2015</a:t>
            </a:fld>
            <a:endParaRPr lang="en-US"/>
          </a:p>
        </p:txBody>
      </p:sp>
      <p:sp>
        <p:nvSpPr>
          <p:cNvPr id="5" name="Footer Placeholder 4"/>
          <p:cNvSpPr>
            <a:spLocks noGrp="1"/>
          </p:cNvSpPr>
          <p:nvPr>
            <p:ph type="ftr" sz="quarter" idx="11"/>
          </p:nvPr>
        </p:nvSpPr>
        <p:spPr>
          <a:xfrm>
            <a:off x="3776135" y="6422854"/>
            <a:ext cx="4279669" cy="365125"/>
          </a:xfrm>
        </p:spPr>
        <p:txBody>
          <a:bodyPr/>
          <a:lstStyle/>
          <a:p>
            <a:endParaRPr lang="en-US"/>
          </a:p>
        </p:txBody>
      </p:sp>
      <p:sp>
        <p:nvSpPr>
          <p:cNvPr id="6" name="Slide Number Placeholder 5"/>
          <p:cNvSpPr>
            <a:spLocks noGrp="1"/>
          </p:cNvSpPr>
          <p:nvPr>
            <p:ph type="sldNum" sz="quarter" idx="12"/>
          </p:nvPr>
        </p:nvSpPr>
        <p:spPr>
          <a:xfrm>
            <a:off x="8073048" y="6422854"/>
            <a:ext cx="879759" cy="365125"/>
          </a:xfrm>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1862538324"/>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8CBE34-54B8-42C4-A861-90B836F11E59}" type="datetimeFigureOut">
              <a:rPr lang="en-US" smtClean="0"/>
              <a:t>12/16/2015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2329132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6843" y="3887812"/>
            <a:ext cx="12195668"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75488" y="2194560"/>
            <a:ext cx="11247120" cy="1737360"/>
          </a:xfrm>
        </p:spPr>
        <p:txBody>
          <a:bodyPr anchor="ctr">
            <a:noAutofit/>
          </a:bodyPr>
          <a:lstStyle>
            <a:lvl1pPr algn="ctr">
              <a:lnSpc>
                <a:spcPct val="80000"/>
              </a:lnSpc>
              <a:defRPr sz="6000" b="0" spc="150" baseline="0">
                <a:solidFill>
                  <a:srgbClr val="FFFF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47472" y="3911827"/>
            <a:ext cx="11503152" cy="457200"/>
          </a:xfrm>
        </p:spPr>
        <p:txBody>
          <a:bodyPr anchor="t">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1"/>
                </a:solidFill>
              </a:defRPr>
            </a:lvl1pPr>
          </a:lstStyle>
          <a:p>
            <a:fld id="{958CBE34-54B8-42C4-A861-90B836F11E59}" type="datetimeFigureOut">
              <a:rPr lang="en-US" smtClean="0"/>
              <a:t>12/16/2015</a:t>
            </a:fld>
            <a:endParaRPr lang="en-US"/>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A687B072-A056-461D-982C-D57EEA327293}" type="slidenum">
              <a:rPr lang="en-US" smtClean="0"/>
              <a:t>‹#›</a:t>
            </a:fld>
            <a:endParaRPr lang="en-US"/>
          </a:p>
        </p:txBody>
      </p:sp>
    </p:spTree>
    <p:extLst>
      <p:ext uri="{BB962C8B-B14F-4D97-AF65-F5344CB8AC3E}">
        <p14:creationId xmlns:p14="http://schemas.microsoft.com/office/powerpoint/2010/main" val="406376303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CBE34-54B8-42C4-A861-90B836F11E59}" type="datetimeFigureOut">
              <a:rPr lang="en-US" smtClean="0"/>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1112949327"/>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58CBE34-54B8-42C4-A861-90B836F11E59}" type="datetimeFigureOut">
              <a:rPr lang="en-US" smtClean="0"/>
              <a:t>12/16/2015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315054636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58CBE34-54B8-42C4-A861-90B836F11E59}" type="datetimeFigureOut">
              <a:rPr lang="en-US" smtClean="0"/>
              <a:t>12/16/2015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1656108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8CBE34-54B8-42C4-A861-90B836F11E59}" type="datetimeFigureOut">
              <a:rPr lang="en-US" smtClean="0"/>
              <a:t>12/16/2015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1213487210"/>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8CBE34-54B8-42C4-A861-90B836F11E59}" type="datetimeFigureOut">
              <a:rPr lang="en-US" smtClean="0"/>
              <a:t>12/16/2015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221788955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8CBE34-54B8-42C4-A861-90B836F11E59}" type="datetimeFigureOut">
              <a:rPr lang="en-US" smtClean="0"/>
              <a:t>12/16/2015</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87B072-A056-461D-982C-D57EEA327293}" type="slidenum">
              <a:rPr lang="en-US" smtClean="0"/>
              <a:t>‹#›</a:t>
            </a:fld>
            <a:endParaRPr lang="en-US"/>
          </a:p>
        </p:txBody>
      </p:sp>
    </p:spTree>
    <p:extLst>
      <p:ext uri="{BB962C8B-B14F-4D97-AF65-F5344CB8AC3E}">
        <p14:creationId xmlns:p14="http://schemas.microsoft.com/office/powerpoint/2010/main" val="2344848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58CBE34-54B8-42C4-A861-90B836F11E59}" type="datetimeFigureOut">
              <a:rPr lang="en-US" smtClean="0"/>
              <a:t>12/16/2015</a:t>
            </a:fld>
            <a:endParaRPr lang="en-US"/>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A687B072-A056-461D-982C-D57EEA327293}" type="slidenum">
              <a:rPr lang="en-US" smtClean="0"/>
              <a:t>‹#›</a:t>
            </a:fld>
            <a:endParaRPr lang="en-US"/>
          </a:p>
        </p:txBody>
      </p:sp>
    </p:spTree>
    <p:extLst>
      <p:ext uri="{BB962C8B-B14F-4D97-AF65-F5344CB8AC3E}">
        <p14:creationId xmlns:p14="http://schemas.microsoft.com/office/powerpoint/2010/main" val="1080221115"/>
      </p:ext>
    </p:extLst>
  </p:cSld>
  <p:clrMap bg1="dk1" tx1="lt1" bg2="dk2" tx2="lt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Lst>
  <p:txStyles>
    <p:titleStyle>
      <a:lvl1pPr algn="l" defTabSz="914400" rtl="0" eaLnBrk="1" latinLnBrk="0" hangingPunct="1">
        <a:lnSpc>
          <a:spcPct val="85000"/>
        </a:lnSpc>
        <a:spcBef>
          <a:spcPct val="0"/>
        </a:spcBef>
        <a:buNone/>
        <a:defRPr sz="4000" kern="1200" cap="all"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cap="none" dirty="0" smtClean="0"/>
              <a:t>Hi, my name is Kenya Huffman.</a:t>
            </a:r>
            <a:endParaRPr lang="en-US" cap="none" dirty="0"/>
          </a:p>
        </p:txBody>
      </p:sp>
      <p:sp>
        <p:nvSpPr>
          <p:cNvPr id="3" name="Subtitle 2"/>
          <p:cNvSpPr>
            <a:spLocks noGrp="1"/>
          </p:cNvSpPr>
          <p:nvPr>
            <p:ph type="subTitle" idx="1"/>
          </p:nvPr>
        </p:nvSpPr>
        <p:spPr/>
        <p:txBody>
          <a:bodyPr/>
          <a:lstStyle/>
          <a:p>
            <a:r>
              <a:rPr lang="en-US" dirty="0" smtClean="0"/>
              <a:t>kmhuffman@rcs.k12.va.us</a:t>
            </a:r>
            <a:endParaRPr lang="en-US" dirty="0"/>
          </a:p>
        </p:txBody>
      </p:sp>
    </p:spTree>
    <p:extLst>
      <p:ext uri="{BB962C8B-B14F-4D97-AF65-F5344CB8AC3E}">
        <p14:creationId xmlns:p14="http://schemas.microsoft.com/office/powerpoint/2010/main" val="29513508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cap="none" dirty="0" smtClean="0"/>
              <a:t>How will this vision be fulfilled?</a:t>
            </a:r>
            <a:endParaRPr lang="en-US" sz="4400" b="1" cap="none" dirty="0"/>
          </a:p>
        </p:txBody>
      </p:sp>
      <p:sp>
        <p:nvSpPr>
          <p:cNvPr id="3" name="Content Placeholder 2"/>
          <p:cNvSpPr>
            <a:spLocks noGrp="1"/>
          </p:cNvSpPr>
          <p:nvPr>
            <p:ph idx="1"/>
          </p:nvPr>
        </p:nvSpPr>
        <p:spPr>
          <a:xfrm>
            <a:off x="341195" y="1574951"/>
            <a:ext cx="11668836" cy="5283049"/>
          </a:xfrm>
        </p:spPr>
        <p:txBody>
          <a:bodyPr>
            <a:normAutofit/>
          </a:bodyPr>
          <a:lstStyle/>
          <a:p>
            <a:endParaRPr lang="en-US" dirty="0" smtClean="0"/>
          </a:p>
          <a:p>
            <a:pPr marL="0" indent="0">
              <a:buNone/>
            </a:pPr>
            <a:r>
              <a:rPr lang="en-US" sz="3200" b="1" dirty="0" smtClean="0"/>
              <a:t>My goals are to:</a:t>
            </a:r>
          </a:p>
          <a:p>
            <a:r>
              <a:rPr lang="en-US" sz="3200" b="1" dirty="0"/>
              <a:t>c</a:t>
            </a:r>
            <a:r>
              <a:rPr lang="en-US" sz="3200" b="1" dirty="0" smtClean="0"/>
              <a:t>reate and maintain a culture of trust, collaboration, and high expectations among all members of the school community.</a:t>
            </a:r>
          </a:p>
          <a:p>
            <a:r>
              <a:rPr lang="en-US" sz="3200" b="1" dirty="0" smtClean="0"/>
              <a:t>treat all members of the school community equally regardless of race, class, socioeconomic status, sexual orientation, age, gender, or religious affiliation.</a:t>
            </a:r>
          </a:p>
          <a:p>
            <a:r>
              <a:rPr lang="en-US" sz="3200" b="1" dirty="0"/>
              <a:t>p</a:t>
            </a:r>
            <a:r>
              <a:rPr lang="en-US" sz="3200" b="1" dirty="0" smtClean="0"/>
              <a:t>rovide the necessary resources and staff development to </a:t>
            </a:r>
            <a:r>
              <a:rPr lang="en-US" sz="3200" b="1" dirty="0"/>
              <a:t>support </a:t>
            </a:r>
            <a:r>
              <a:rPr lang="en-US" sz="3200" b="1" dirty="0" smtClean="0"/>
              <a:t>teachers </a:t>
            </a:r>
            <a:r>
              <a:rPr lang="en-US" sz="3200" b="1" dirty="0"/>
              <a:t>in creating engaging lessons that motivate students to </a:t>
            </a:r>
            <a:r>
              <a:rPr lang="en-US" sz="3200" b="1" dirty="0" smtClean="0"/>
              <a:t>learn.</a:t>
            </a:r>
            <a:endParaRPr lang="en-US" sz="3200" b="1" dirty="0"/>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2070124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2919" y="284176"/>
            <a:ext cx="9994964" cy="1508760"/>
          </a:xfrm>
        </p:spPr>
        <p:txBody>
          <a:bodyPr>
            <a:normAutofit/>
          </a:bodyPr>
          <a:lstStyle/>
          <a:p>
            <a:pPr algn="ctr"/>
            <a:r>
              <a:rPr lang="en-US" sz="4400" b="1" cap="none" dirty="0" smtClean="0"/>
              <a:t>How will this vision be fulfilled? (Cont’d.)</a:t>
            </a:r>
            <a:endParaRPr lang="en-US" sz="4400" b="1" cap="none" dirty="0"/>
          </a:p>
        </p:txBody>
      </p:sp>
      <p:sp>
        <p:nvSpPr>
          <p:cNvPr id="3" name="Content Placeholder 2"/>
          <p:cNvSpPr>
            <a:spLocks noGrp="1"/>
          </p:cNvSpPr>
          <p:nvPr>
            <p:ph idx="1"/>
          </p:nvPr>
        </p:nvSpPr>
        <p:spPr>
          <a:xfrm>
            <a:off x="341195" y="1574951"/>
            <a:ext cx="11668836" cy="5283049"/>
          </a:xfrm>
        </p:spPr>
        <p:txBody>
          <a:bodyPr>
            <a:normAutofit/>
          </a:bodyPr>
          <a:lstStyle/>
          <a:p>
            <a:endParaRPr lang="en-US" dirty="0" smtClean="0"/>
          </a:p>
          <a:p>
            <a:pPr marL="0" indent="0">
              <a:buNone/>
            </a:pPr>
            <a:r>
              <a:rPr lang="en-US" sz="3200" b="1" dirty="0" smtClean="0"/>
              <a:t>My goals are to: </a:t>
            </a:r>
          </a:p>
          <a:p>
            <a:r>
              <a:rPr lang="en-US" sz="3200" b="1" dirty="0" smtClean="0"/>
              <a:t>institute </a:t>
            </a:r>
            <a:r>
              <a:rPr lang="en-US" sz="3200" b="1" dirty="0"/>
              <a:t>a system of accountability for students’ academic and social success</a:t>
            </a:r>
          </a:p>
          <a:p>
            <a:r>
              <a:rPr lang="en-US" sz="3200" b="1" dirty="0" smtClean="0"/>
              <a:t>Implement </a:t>
            </a:r>
            <a:r>
              <a:rPr lang="en-US" sz="3200" b="1" dirty="0"/>
              <a:t>and monitor a school instructional program that is conducive to student learning </a:t>
            </a:r>
          </a:p>
          <a:p>
            <a:r>
              <a:rPr lang="en-US" sz="3200" b="1" dirty="0" smtClean="0"/>
              <a:t>ensure </a:t>
            </a:r>
            <a:r>
              <a:rPr lang="en-US" sz="3200" b="1" dirty="0"/>
              <a:t>the management of the organization, operations, and resources for a safe, efficient, and effective learning environment.</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709142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cap="none" dirty="0" smtClean="0"/>
              <a:t>What is my objective?</a:t>
            </a:r>
            <a:endParaRPr lang="en-US" sz="4800" b="1" cap="none" dirty="0"/>
          </a:p>
        </p:txBody>
      </p:sp>
      <p:sp>
        <p:nvSpPr>
          <p:cNvPr id="3" name="Content Placeholder 2"/>
          <p:cNvSpPr>
            <a:spLocks noGrp="1"/>
          </p:cNvSpPr>
          <p:nvPr>
            <p:ph idx="1"/>
          </p:nvPr>
        </p:nvSpPr>
        <p:spPr>
          <a:xfrm>
            <a:off x="1202919" y="1615955"/>
            <a:ext cx="9784080" cy="4206240"/>
          </a:xfrm>
        </p:spPr>
        <p:txBody>
          <a:bodyPr/>
          <a:lstStyle/>
          <a:p>
            <a:endParaRPr lang="en-US" dirty="0" smtClean="0"/>
          </a:p>
          <a:p>
            <a:endParaRPr lang="en-US" dirty="0"/>
          </a:p>
          <a:p>
            <a:pPr marL="0" indent="0">
              <a:buNone/>
            </a:pPr>
            <a:r>
              <a:rPr lang="en-US" sz="3600" dirty="0" smtClean="0"/>
              <a:t>To obtain a position as an assistant principal of an elementary school within the suburban school district of Roanoke County, utilizing my years of instructional experience and my leadership and managerial skills acquired through my Educational Leadership Degree Program.  </a:t>
            </a:r>
            <a:endParaRPr lang="en-US" sz="3600" dirty="0"/>
          </a:p>
        </p:txBody>
      </p:sp>
    </p:spTree>
    <p:extLst>
      <p:ext uri="{BB962C8B-B14F-4D97-AF65-F5344CB8AC3E}">
        <p14:creationId xmlns:p14="http://schemas.microsoft.com/office/powerpoint/2010/main" val="1523993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600" b="1" cap="none" dirty="0" smtClean="0"/>
              <a:t>Who am I?</a:t>
            </a:r>
            <a:endParaRPr lang="en-US" sz="6600" b="1" cap="none" dirty="0"/>
          </a:p>
        </p:txBody>
      </p:sp>
      <p:sp>
        <p:nvSpPr>
          <p:cNvPr id="3" name="Content Placeholder 2"/>
          <p:cNvSpPr>
            <a:spLocks noGrp="1"/>
          </p:cNvSpPr>
          <p:nvPr>
            <p:ph idx="1"/>
          </p:nvPr>
        </p:nvSpPr>
        <p:spPr>
          <a:xfrm>
            <a:off x="1202919" y="2011680"/>
            <a:ext cx="9784080" cy="4206240"/>
          </a:xfrm>
        </p:spPr>
        <p:txBody>
          <a:bodyPr>
            <a:normAutofit fontScale="92500" lnSpcReduction="10000"/>
          </a:bodyPr>
          <a:lstStyle/>
          <a:p>
            <a:r>
              <a:rPr lang="en-US" sz="3200" dirty="0" smtClean="0"/>
              <a:t>An educator who loves her job and is passionate about teaching and learning</a:t>
            </a:r>
          </a:p>
          <a:p>
            <a:r>
              <a:rPr lang="en-US" sz="3200" dirty="0" smtClean="0"/>
              <a:t>An advocate for myself, my students, and my colleagues</a:t>
            </a:r>
            <a:endParaRPr lang="en-US" dirty="0"/>
          </a:p>
          <a:p>
            <a:r>
              <a:rPr lang="en-US" sz="3200" dirty="0" smtClean="0"/>
              <a:t>A lifelong student who is constantly striving to improve my practice through professional development and personal study</a:t>
            </a:r>
          </a:p>
          <a:p>
            <a:r>
              <a:rPr lang="en-US" sz="3200" dirty="0" smtClean="0"/>
              <a:t>A “cheerleader” for the success of every child that I teach.</a:t>
            </a:r>
          </a:p>
          <a:p>
            <a:r>
              <a:rPr lang="en-US" sz="3200" dirty="0" smtClean="0"/>
              <a:t>A person who is seeking the opportunity to have a positive impact on the members of a school community.</a:t>
            </a:r>
          </a:p>
        </p:txBody>
      </p:sp>
    </p:spTree>
    <p:extLst>
      <p:ext uri="{BB962C8B-B14F-4D97-AF65-F5344CB8AC3E}">
        <p14:creationId xmlns:p14="http://schemas.microsoft.com/office/powerpoint/2010/main" val="30091107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cap="none" dirty="0" smtClean="0"/>
              <a:t>What is my background?</a:t>
            </a:r>
            <a:br>
              <a:rPr lang="en-US" sz="4400" b="1" cap="none" dirty="0" smtClean="0"/>
            </a:br>
            <a:r>
              <a:rPr lang="en-US" sz="4400" b="1" cap="none" dirty="0" smtClean="0"/>
              <a:t>(Education) </a:t>
            </a:r>
            <a:endParaRPr lang="en-US" sz="4400" b="1" cap="none" dirty="0"/>
          </a:p>
        </p:txBody>
      </p:sp>
      <p:sp>
        <p:nvSpPr>
          <p:cNvPr id="3" name="Content Placeholder 2"/>
          <p:cNvSpPr>
            <a:spLocks noGrp="1"/>
          </p:cNvSpPr>
          <p:nvPr>
            <p:ph idx="1"/>
          </p:nvPr>
        </p:nvSpPr>
        <p:spPr>
          <a:xfrm>
            <a:off x="606016" y="1603007"/>
            <a:ext cx="9086624" cy="5437873"/>
          </a:xfrm>
        </p:spPr>
        <p:txBody>
          <a:bodyPr>
            <a:normAutofit fontScale="40000" lnSpcReduction="20000"/>
          </a:bodyPr>
          <a:lstStyle/>
          <a:p>
            <a:pPr marL="0" indent="0" algn="ctr">
              <a:lnSpc>
                <a:spcPct val="120000"/>
              </a:lnSpc>
              <a:spcBef>
                <a:spcPts val="0"/>
              </a:spcBef>
              <a:spcAft>
                <a:spcPts val="0"/>
              </a:spcAft>
              <a:buNone/>
            </a:pPr>
            <a:r>
              <a:rPr lang="en-US" sz="6000" b="1" dirty="0"/>
              <a:t> </a:t>
            </a:r>
            <a:r>
              <a:rPr lang="en-US" sz="6000" b="1" dirty="0" smtClean="0"/>
              <a:t>                                   </a:t>
            </a:r>
            <a:r>
              <a:rPr lang="en-US" sz="6000" b="1" u="sng" dirty="0" smtClean="0"/>
              <a:t> </a:t>
            </a:r>
            <a:endParaRPr lang="en-US" sz="6000" b="1" dirty="0" smtClean="0"/>
          </a:p>
          <a:p>
            <a:pPr marL="0" indent="0">
              <a:lnSpc>
                <a:spcPct val="120000"/>
              </a:lnSpc>
              <a:spcBef>
                <a:spcPts val="0"/>
              </a:spcBef>
              <a:spcAft>
                <a:spcPts val="0"/>
              </a:spcAft>
              <a:buNone/>
            </a:pPr>
            <a:r>
              <a:rPr lang="en-US" sz="6000" b="1" dirty="0" err="1" smtClean="0"/>
              <a:t>Ed.S</a:t>
            </a:r>
            <a:r>
              <a:rPr lang="en-US" sz="6000" b="1" dirty="0" smtClean="0"/>
              <a:t>., Educational Leadership</a:t>
            </a:r>
          </a:p>
          <a:p>
            <a:pPr marL="0" indent="0">
              <a:lnSpc>
                <a:spcPct val="120000"/>
              </a:lnSpc>
              <a:spcBef>
                <a:spcPts val="0"/>
              </a:spcBef>
              <a:spcAft>
                <a:spcPts val="0"/>
              </a:spcAft>
              <a:buNone/>
            </a:pPr>
            <a:r>
              <a:rPr lang="en-US" sz="6000" b="1" dirty="0" smtClean="0"/>
              <a:t>Expected Completion: May 2017</a:t>
            </a:r>
            <a:endParaRPr lang="en-US" sz="6000" b="1" dirty="0"/>
          </a:p>
          <a:p>
            <a:pPr marL="0" indent="0">
              <a:lnSpc>
                <a:spcPct val="120000"/>
              </a:lnSpc>
              <a:spcBef>
                <a:spcPts val="0"/>
              </a:spcBef>
              <a:spcAft>
                <a:spcPts val="0"/>
              </a:spcAft>
              <a:buNone/>
            </a:pPr>
            <a:r>
              <a:rPr lang="en-US" sz="6000" b="1" dirty="0" smtClean="0"/>
              <a:t>Radford University, Radford, VA</a:t>
            </a:r>
          </a:p>
          <a:p>
            <a:pPr marL="0" indent="0">
              <a:lnSpc>
                <a:spcPct val="120000"/>
              </a:lnSpc>
              <a:spcBef>
                <a:spcPts val="0"/>
              </a:spcBef>
              <a:spcAft>
                <a:spcPts val="0"/>
              </a:spcAft>
              <a:buNone/>
            </a:pPr>
            <a:endParaRPr lang="en-US" sz="6000" b="1" dirty="0" smtClean="0"/>
          </a:p>
          <a:p>
            <a:pPr marL="0" indent="0">
              <a:lnSpc>
                <a:spcPct val="120000"/>
              </a:lnSpc>
              <a:spcBef>
                <a:spcPts val="0"/>
              </a:spcBef>
              <a:spcAft>
                <a:spcPts val="0"/>
              </a:spcAft>
              <a:buNone/>
            </a:pPr>
            <a:r>
              <a:rPr lang="en-US" sz="6000" b="1" dirty="0" err="1" smtClean="0"/>
              <a:t>M.A.Ed</a:t>
            </a:r>
            <a:r>
              <a:rPr lang="en-US" sz="6000" b="1" dirty="0"/>
              <a:t>, Curriculum and Instruction: Elementary Education</a:t>
            </a:r>
          </a:p>
          <a:p>
            <a:pPr marL="0" indent="0">
              <a:lnSpc>
                <a:spcPct val="120000"/>
              </a:lnSpc>
              <a:spcBef>
                <a:spcPts val="0"/>
              </a:spcBef>
              <a:spcAft>
                <a:spcPts val="0"/>
              </a:spcAft>
              <a:buNone/>
            </a:pPr>
            <a:r>
              <a:rPr lang="en-US" sz="6000" b="1" dirty="0" smtClean="0"/>
              <a:t>May </a:t>
            </a:r>
            <a:r>
              <a:rPr lang="en-US" sz="6000" b="1" dirty="0"/>
              <a:t>2007</a:t>
            </a:r>
          </a:p>
          <a:p>
            <a:pPr marL="0" indent="0">
              <a:lnSpc>
                <a:spcPct val="120000"/>
              </a:lnSpc>
              <a:spcBef>
                <a:spcPts val="0"/>
              </a:spcBef>
              <a:spcAft>
                <a:spcPts val="0"/>
              </a:spcAft>
              <a:buNone/>
            </a:pPr>
            <a:r>
              <a:rPr lang="en-US" sz="6000" b="1" dirty="0" smtClean="0"/>
              <a:t>Virginia Tech, Blacksburg</a:t>
            </a:r>
            <a:r>
              <a:rPr lang="en-US" sz="6000" b="1" dirty="0"/>
              <a:t>, VA</a:t>
            </a:r>
          </a:p>
          <a:p>
            <a:pPr marL="0" indent="0">
              <a:lnSpc>
                <a:spcPct val="120000"/>
              </a:lnSpc>
              <a:spcBef>
                <a:spcPts val="0"/>
              </a:spcBef>
              <a:spcAft>
                <a:spcPts val="0"/>
              </a:spcAft>
              <a:buNone/>
            </a:pPr>
            <a:r>
              <a:rPr lang="en-US" sz="6000" b="1" dirty="0" smtClean="0"/>
              <a:t>GPA</a:t>
            </a:r>
            <a:r>
              <a:rPr lang="en-US" sz="6000" b="1" dirty="0"/>
              <a:t>: 4.0</a:t>
            </a:r>
          </a:p>
          <a:p>
            <a:pPr marL="0" indent="0">
              <a:lnSpc>
                <a:spcPct val="120000"/>
              </a:lnSpc>
              <a:spcBef>
                <a:spcPts val="0"/>
              </a:spcBef>
              <a:spcAft>
                <a:spcPts val="0"/>
              </a:spcAft>
              <a:buNone/>
            </a:pPr>
            <a:r>
              <a:rPr lang="en-US" sz="6000" b="1" dirty="0"/>
              <a:t>		</a:t>
            </a:r>
          </a:p>
          <a:p>
            <a:pPr marL="0" indent="0">
              <a:lnSpc>
                <a:spcPct val="120000"/>
              </a:lnSpc>
              <a:spcBef>
                <a:spcPts val="0"/>
              </a:spcBef>
              <a:spcAft>
                <a:spcPts val="0"/>
              </a:spcAft>
              <a:buNone/>
            </a:pPr>
            <a:r>
              <a:rPr lang="en-US" sz="6000" b="1" dirty="0" smtClean="0"/>
              <a:t>B.S</a:t>
            </a:r>
            <a:r>
              <a:rPr lang="en-US" sz="6000" b="1" dirty="0"/>
              <a:t>., Human Development: Early Childhood Education</a:t>
            </a:r>
          </a:p>
          <a:p>
            <a:pPr marL="0" indent="0">
              <a:lnSpc>
                <a:spcPct val="120000"/>
              </a:lnSpc>
              <a:spcBef>
                <a:spcPts val="0"/>
              </a:spcBef>
              <a:spcAft>
                <a:spcPts val="0"/>
              </a:spcAft>
              <a:buNone/>
            </a:pPr>
            <a:r>
              <a:rPr lang="en-US" sz="6000" b="1" dirty="0" smtClean="0"/>
              <a:t>December </a:t>
            </a:r>
            <a:r>
              <a:rPr lang="en-US" sz="6000" b="1" dirty="0"/>
              <a:t>2005</a:t>
            </a:r>
          </a:p>
          <a:p>
            <a:pPr marL="0" indent="0">
              <a:lnSpc>
                <a:spcPct val="120000"/>
              </a:lnSpc>
              <a:spcBef>
                <a:spcPts val="0"/>
              </a:spcBef>
              <a:spcAft>
                <a:spcPts val="0"/>
              </a:spcAft>
              <a:buNone/>
            </a:pPr>
            <a:r>
              <a:rPr lang="en-US" sz="6000" b="1" dirty="0" smtClean="0"/>
              <a:t>Virginia Tech, Blacksburg</a:t>
            </a:r>
            <a:r>
              <a:rPr lang="en-US" sz="6000" b="1" dirty="0"/>
              <a:t>, VA</a:t>
            </a:r>
          </a:p>
          <a:p>
            <a:pPr marL="0" indent="0">
              <a:lnSpc>
                <a:spcPct val="120000"/>
              </a:lnSpc>
              <a:spcBef>
                <a:spcPts val="0"/>
              </a:spcBef>
              <a:spcAft>
                <a:spcPts val="0"/>
              </a:spcAft>
              <a:buNone/>
            </a:pPr>
            <a:r>
              <a:rPr lang="en-US" sz="6000" b="1" dirty="0" smtClean="0"/>
              <a:t>Summa </a:t>
            </a:r>
            <a:r>
              <a:rPr lang="en-US" sz="6000" b="1" dirty="0"/>
              <a:t>Cum Laude</a:t>
            </a:r>
          </a:p>
          <a:p>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67040" y="4770210"/>
            <a:ext cx="3251200" cy="155194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4337" y="1886284"/>
            <a:ext cx="2450965" cy="2450965"/>
          </a:xfrm>
          <a:prstGeom prst="rect">
            <a:avLst/>
          </a:prstGeom>
        </p:spPr>
      </p:pic>
    </p:spTree>
    <p:extLst>
      <p:ext uri="{BB962C8B-B14F-4D97-AF65-F5344CB8AC3E}">
        <p14:creationId xmlns:p14="http://schemas.microsoft.com/office/powerpoint/2010/main" val="218143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6572" y="390577"/>
            <a:ext cx="9784080" cy="1508760"/>
          </a:xfrm>
        </p:spPr>
        <p:txBody>
          <a:bodyPr>
            <a:normAutofit fontScale="90000"/>
          </a:bodyPr>
          <a:lstStyle/>
          <a:p>
            <a:pPr algn="ctr"/>
            <a:r>
              <a:rPr lang="en-US" b="1" cap="none" dirty="0" smtClean="0"/>
              <a:t/>
            </a:r>
            <a:br>
              <a:rPr lang="en-US" b="1" cap="none" dirty="0" smtClean="0"/>
            </a:br>
            <a:r>
              <a:rPr lang="en-US" sz="4900" b="1" cap="none" dirty="0" smtClean="0"/>
              <a:t/>
            </a:r>
            <a:br>
              <a:rPr lang="en-US" sz="4900" b="1" cap="none" dirty="0" smtClean="0"/>
            </a:br>
            <a:r>
              <a:rPr lang="en-US" sz="4900" b="1" cap="none" dirty="0" smtClean="0"/>
              <a:t>What’s my background</a:t>
            </a:r>
            <a:r>
              <a:rPr lang="en-US" sz="4900" b="1" cap="none" dirty="0"/>
              <a:t>? (Cont’d</a:t>
            </a:r>
            <a:r>
              <a:rPr lang="en-US" sz="4900" b="1" cap="none" dirty="0" smtClean="0"/>
              <a:t>.)</a:t>
            </a:r>
            <a:br>
              <a:rPr lang="en-US" sz="4900" b="1" cap="none" dirty="0" smtClean="0"/>
            </a:br>
            <a:r>
              <a:rPr lang="en-US" sz="4900" b="1" cap="none" dirty="0" smtClean="0"/>
              <a:t>(Teaching Experience)</a:t>
            </a:r>
            <a:r>
              <a:rPr lang="en-US" sz="4900" b="1" cap="none" dirty="0"/>
              <a:t/>
            </a:r>
            <a:br>
              <a:rPr lang="en-US" sz="4900" b="1" cap="none" dirty="0"/>
            </a:br>
            <a:r>
              <a:rPr lang="en-US" b="1" cap="none" dirty="0"/>
              <a:t/>
            </a:r>
            <a:br>
              <a:rPr lang="en-US" b="1" cap="none" dirty="0"/>
            </a:br>
            <a:endParaRPr lang="en-US" b="1" cap="none" dirty="0"/>
          </a:p>
        </p:txBody>
      </p:sp>
      <p:sp>
        <p:nvSpPr>
          <p:cNvPr id="3" name="Content Placeholder 2"/>
          <p:cNvSpPr>
            <a:spLocks noGrp="1"/>
          </p:cNvSpPr>
          <p:nvPr>
            <p:ph idx="1"/>
          </p:nvPr>
        </p:nvSpPr>
        <p:spPr>
          <a:xfrm>
            <a:off x="3115995" y="1899337"/>
            <a:ext cx="10404712" cy="4761715"/>
          </a:xfrm>
        </p:spPr>
        <p:txBody>
          <a:bodyPr>
            <a:normAutofit lnSpcReduction="10000"/>
          </a:bodyPr>
          <a:lstStyle/>
          <a:p>
            <a:pPr marL="0" indent="0" algn="ctr">
              <a:lnSpc>
                <a:spcPct val="100000"/>
              </a:lnSpc>
              <a:spcBef>
                <a:spcPts val="0"/>
              </a:spcBef>
              <a:spcAft>
                <a:spcPts val="0"/>
              </a:spcAft>
              <a:buNone/>
            </a:pPr>
            <a:endParaRPr lang="en-US" sz="1000" b="1" u="sng" dirty="0"/>
          </a:p>
          <a:p>
            <a:pPr marL="0" indent="0">
              <a:lnSpc>
                <a:spcPct val="100000"/>
              </a:lnSpc>
              <a:spcBef>
                <a:spcPts val="0"/>
              </a:spcBef>
              <a:spcAft>
                <a:spcPts val="0"/>
              </a:spcAft>
              <a:buNone/>
            </a:pPr>
            <a:r>
              <a:rPr lang="en-US" sz="2800" b="1" dirty="0"/>
              <a:t>Fifth Grade Teacher, Aug. </a:t>
            </a:r>
            <a:r>
              <a:rPr lang="en-US" sz="2800" b="1" dirty="0" smtClean="0"/>
              <a:t>2013-Present</a:t>
            </a:r>
            <a:r>
              <a:rPr lang="en-US" sz="900" b="1" dirty="0"/>
              <a:t> </a:t>
            </a:r>
            <a:r>
              <a:rPr lang="en-US" sz="900" b="1" dirty="0" smtClean="0"/>
              <a:t> </a:t>
            </a:r>
          </a:p>
          <a:p>
            <a:pPr marL="0" indent="0">
              <a:lnSpc>
                <a:spcPct val="100000"/>
              </a:lnSpc>
              <a:spcBef>
                <a:spcPts val="0"/>
              </a:spcBef>
              <a:spcAft>
                <a:spcPts val="0"/>
              </a:spcAft>
              <a:buNone/>
            </a:pPr>
            <a:r>
              <a:rPr lang="en-US" sz="2800" b="1" dirty="0"/>
              <a:t>Third Grade Teacher, August 2007-June 2013</a:t>
            </a:r>
          </a:p>
          <a:p>
            <a:pPr marL="0" indent="0">
              <a:lnSpc>
                <a:spcPct val="100000"/>
              </a:lnSpc>
              <a:spcBef>
                <a:spcPts val="0"/>
              </a:spcBef>
              <a:spcAft>
                <a:spcPts val="0"/>
              </a:spcAft>
              <a:buNone/>
            </a:pPr>
            <a:endParaRPr lang="en-US" sz="900" b="1" dirty="0" smtClean="0"/>
          </a:p>
          <a:p>
            <a:pPr marL="0" indent="0">
              <a:lnSpc>
                <a:spcPct val="100000"/>
              </a:lnSpc>
              <a:spcBef>
                <a:spcPts val="0"/>
              </a:spcBef>
              <a:spcAft>
                <a:spcPts val="0"/>
              </a:spcAft>
              <a:buNone/>
            </a:pPr>
            <a:r>
              <a:rPr lang="en-US" sz="2400" b="1" dirty="0" smtClean="0"/>
              <a:t>Herman L. Horn Elementary School, Roanoke County Schools  </a:t>
            </a:r>
          </a:p>
          <a:p>
            <a:pPr marL="0" indent="0">
              <a:lnSpc>
                <a:spcPct val="100000"/>
              </a:lnSpc>
              <a:spcBef>
                <a:spcPts val="0"/>
              </a:spcBef>
              <a:spcAft>
                <a:spcPts val="0"/>
              </a:spcAft>
              <a:buNone/>
            </a:pPr>
            <a:endParaRPr lang="en-US" sz="2400" dirty="0" smtClean="0"/>
          </a:p>
          <a:p>
            <a:pPr marL="0" indent="0">
              <a:lnSpc>
                <a:spcPct val="100000"/>
              </a:lnSpc>
              <a:spcBef>
                <a:spcPts val="0"/>
              </a:spcBef>
              <a:spcAft>
                <a:spcPts val="0"/>
              </a:spcAft>
              <a:buNone/>
            </a:pPr>
            <a:r>
              <a:rPr lang="en-US" sz="2400" dirty="0" smtClean="0"/>
              <a:t>Teaching in a fully-inclusive classroom (including students with special   </a:t>
            </a:r>
          </a:p>
          <a:p>
            <a:pPr marL="0" indent="0">
              <a:lnSpc>
                <a:spcPct val="100000"/>
              </a:lnSpc>
              <a:spcBef>
                <a:spcPts val="0"/>
              </a:spcBef>
              <a:spcAft>
                <a:spcPts val="0"/>
              </a:spcAft>
              <a:buNone/>
            </a:pPr>
            <a:r>
              <a:rPr lang="en-US" sz="2400" dirty="0" smtClean="0"/>
              <a:t>   needs, those identified as gifted, and English Language Learners) </a:t>
            </a:r>
          </a:p>
          <a:p>
            <a:pPr marL="0" indent="0">
              <a:lnSpc>
                <a:spcPct val="100000"/>
              </a:lnSpc>
              <a:spcBef>
                <a:spcPts val="0"/>
              </a:spcBef>
              <a:spcAft>
                <a:spcPts val="0"/>
              </a:spcAft>
              <a:buNone/>
            </a:pPr>
            <a:endParaRPr lang="en-US" sz="2400" dirty="0" smtClean="0"/>
          </a:p>
          <a:p>
            <a:pPr marL="0" indent="0">
              <a:lnSpc>
                <a:spcPct val="100000"/>
              </a:lnSpc>
              <a:spcBef>
                <a:spcPts val="0"/>
              </a:spcBef>
              <a:spcAft>
                <a:spcPts val="0"/>
              </a:spcAft>
              <a:buNone/>
            </a:pPr>
            <a:r>
              <a:rPr lang="en-US" sz="2400" b="1" dirty="0" smtClean="0"/>
              <a:t>Responsibilities include: </a:t>
            </a:r>
          </a:p>
          <a:p>
            <a:pPr marL="0" indent="0">
              <a:lnSpc>
                <a:spcPct val="100000"/>
              </a:lnSpc>
              <a:spcBef>
                <a:spcPts val="0"/>
              </a:spcBef>
              <a:spcAft>
                <a:spcPts val="0"/>
              </a:spcAft>
              <a:buNone/>
            </a:pPr>
            <a:r>
              <a:rPr lang="en-US" sz="2400" dirty="0" smtClean="0"/>
              <a:t>-</a:t>
            </a:r>
            <a:r>
              <a:rPr lang="en-US" sz="2400" dirty="0"/>
              <a:t>Planning and implementing lessons in multiple subject areas</a:t>
            </a:r>
          </a:p>
          <a:p>
            <a:pPr marL="0" indent="0">
              <a:lnSpc>
                <a:spcPct val="100000"/>
              </a:lnSpc>
              <a:spcBef>
                <a:spcPts val="0"/>
              </a:spcBef>
              <a:spcAft>
                <a:spcPts val="0"/>
              </a:spcAft>
              <a:buNone/>
            </a:pPr>
            <a:r>
              <a:rPr lang="en-US" sz="2400" dirty="0" smtClean="0"/>
              <a:t>-</a:t>
            </a:r>
            <a:r>
              <a:rPr lang="en-US" sz="2400" dirty="0"/>
              <a:t>Effectively preparing students for Virginia state testing</a:t>
            </a:r>
          </a:p>
          <a:p>
            <a:pPr marL="0" indent="0">
              <a:lnSpc>
                <a:spcPct val="100000"/>
              </a:lnSpc>
              <a:spcBef>
                <a:spcPts val="0"/>
              </a:spcBef>
              <a:spcAft>
                <a:spcPts val="0"/>
              </a:spcAft>
              <a:buNone/>
            </a:pPr>
            <a:r>
              <a:rPr lang="en-US" sz="2400" dirty="0" smtClean="0"/>
              <a:t>-</a:t>
            </a:r>
            <a:r>
              <a:rPr lang="en-US" sz="2400" dirty="0"/>
              <a:t>Utilizing appropriate classroom management tools </a:t>
            </a:r>
          </a:p>
          <a:p>
            <a:pPr marL="0" indent="0">
              <a:lnSpc>
                <a:spcPct val="100000"/>
              </a:lnSpc>
              <a:spcBef>
                <a:spcPts val="0"/>
              </a:spcBef>
              <a:spcAft>
                <a:spcPts val="0"/>
              </a:spcAft>
              <a:buNone/>
            </a:pPr>
            <a:r>
              <a:rPr lang="en-US" sz="2400" dirty="0" smtClean="0"/>
              <a:t>-Successfully communicating with parents, students, and colleagues</a:t>
            </a:r>
          </a:p>
          <a:p>
            <a:pPr marL="0" indent="0">
              <a:buNone/>
            </a:pP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494" y="2875713"/>
            <a:ext cx="2326335" cy="2326335"/>
          </a:xfrm>
          <a:prstGeom prst="rect">
            <a:avLst/>
          </a:prstGeom>
        </p:spPr>
      </p:pic>
    </p:spTree>
    <p:extLst>
      <p:ext uri="{BB962C8B-B14F-4D97-AF65-F5344CB8AC3E}">
        <p14:creationId xmlns:p14="http://schemas.microsoft.com/office/powerpoint/2010/main" val="35085878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cap="none" dirty="0" smtClean="0"/>
              <a:t>What is my background? </a:t>
            </a:r>
            <a:br>
              <a:rPr lang="en-US" sz="4400" b="1" cap="none" dirty="0" smtClean="0"/>
            </a:br>
            <a:r>
              <a:rPr lang="en-US" sz="4400" b="1" cap="none" dirty="0" smtClean="0"/>
              <a:t>(Leadership Experience)</a:t>
            </a:r>
            <a:endParaRPr lang="en-US" sz="4400" b="1" cap="none" dirty="0"/>
          </a:p>
        </p:txBody>
      </p:sp>
      <p:sp>
        <p:nvSpPr>
          <p:cNvPr id="3" name="Content Placeholder 2"/>
          <p:cNvSpPr>
            <a:spLocks noGrp="1"/>
          </p:cNvSpPr>
          <p:nvPr>
            <p:ph idx="1"/>
          </p:nvPr>
        </p:nvSpPr>
        <p:spPr>
          <a:xfrm>
            <a:off x="1202918" y="1792936"/>
            <a:ext cx="10220047" cy="4593796"/>
          </a:xfrm>
        </p:spPr>
        <p:txBody>
          <a:bodyPr>
            <a:normAutofit/>
          </a:bodyPr>
          <a:lstStyle/>
          <a:p>
            <a:pPr marL="0" indent="0" algn="ctr">
              <a:lnSpc>
                <a:spcPct val="120000"/>
              </a:lnSpc>
              <a:spcBef>
                <a:spcPts val="0"/>
              </a:spcBef>
              <a:spcAft>
                <a:spcPts val="0"/>
              </a:spcAft>
              <a:buNone/>
            </a:pPr>
            <a:endParaRPr lang="en-US" sz="2800" b="1" u="sng" dirty="0" smtClean="0"/>
          </a:p>
          <a:p>
            <a:pPr marL="0" indent="0">
              <a:lnSpc>
                <a:spcPct val="100000"/>
              </a:lnSpc>
              <a:spcBef>
                <a:spcPts val="0"/>
              </a:spcBef>
              <a:spcAft>
                <a:spcPts val="0"/>
              </a:spcAft>
              <a:buNone/>
            </a:pPr>
            <a:r>
              <a:rPr lang="en-US" sz="2800" b="1" dirty="0" smtClean="0"/>
              <a:t>Grade </a:t>
            </a:r>
            <a:r>
              <a:rPr lang="en-US" sz="2800" b="1" dirty="0"/>
              <a:t>Level Coordinator (Third Grade), August 2010-June </a:t>
            </a:r>
            <a:r>
              <a:rPr lang="en-US" sz="2800" b="1" dirty="0" smtClean="0"/>
              <a:t>2012</a:t>
            </a:r>
          </a:p>
          <a:p>
            <a:pPr marL="0" indent="0">
              <a:lnSpc>
                <a:spcPct val="100000"/>
              </a:lnSpc>
              <a:spcBef>
                <a:spcPts val="0"/>
              </a:spcBef>
              <a:spcAft>
                <a:spcPts val="0"/>
              </a:spcAft>
              <a:buNone/>
            </a:pPr>
            <a:endParaRPr lang="en-US" sz="2800" b="1" dirty="0"/>
          </a:p>
          <a:p>
            <a:pPr marL="0" indent="0">
              <a:lnSpc>
                <a:spcPct val="100000"/>
              </a:lnSpc>
              <a:spcBef>
                <a:spcPts val="0"/>
              </a:spcBef>
              <a:spcAft>
                <a:spcPts val="0"/>
              </a:spcAft>
              <a:buNone/>
            </a:pPr>
            <a:r>
              <a:rPr lang="en-US" sz="2800" b="1" dirty="0" smtClean="0"/>
              <a:t>Tasks </a:t>
            </a:r>
            <a:r>
              <a:rPr lang="en-US" sz="2800" b="1" dirty="0"/>
              <a:t>included:</a:t>
            </a:r>
          </a:p>
          <a:p>
            <a:pPr marL="0" indent="0">
              <a:lnSpc>
                <a:spcPct val="100000"/>
              </a:lnSpc>
              <a:spcBef>
                <a:spcPts val="0"/>
              </a:spcBef>
              <a:spcAft>
                <a:spcPts val="0"/>
              </a:spcAft>
              <a:buNone/>
            </a:pPr>
            <a:r>
              <a:rPr lang="en-US" sz="2800" b="1" dirty="0" smtClean="0"/>
              <a:t>-</a:t>
            </a:r>
            <a:r>
              <a:rPr lang="en-US" sz="2800" b="1" dirty="0"/>
              <a:t>Organizing weekly meetings with three other team teachers</a:t>
            </a:r>
          </a:p>
          <a:p>
            <a:pPr marL="0" indent="0">
              <a:lnSpc>
                <a:spcPct val="100000"/>
              </a:lnSpc>
              <a:spcBef>
                <a:spcPts val="0"/>
              </a:spcBef>
              <a:spcAft>
                <a:spcPts val="0"/>
              </a:spcAft>
              <a:buNone/>
            </a:pPr>
            <a:r>
              <a:rPr lang="en-US" sz="2800" b="1" dirty="0" smtClean="0"/>
              <a:t>-</a:t>
            </a:r>
            <a:r>
              <a:rPr lang="en-US" sz="2800" b="1" dirty="0"/>
              <a:t>Leading and contributing to instructional planning </a:t>
            </a:r>
          </a:p>
          <a:p>
            <a:pPr marL="0" indent="0">
              <a:lnSpc>
                <a:spcPct val="100000"/>
              </a:lnSpc>
              <a:spcBef>
                <a:spcPts val="0"/>
              </a:spcBef>
              <a:spcAft>
                <a:spcPts val="0"/>
              </a:spcAft>
              <a:buNone/>
            </a:pPr>
            <a:r>
              <a:rPr lang="en-US" sz="2800" b="1" dirty="0"/>
              <a:t>-Maintaining and collecting all appropriate paperwork related to grade level daily routines and activities</a:t>
            </a:r>
          </a:p>
          <a:p>
            <a:pPr marL="0" indent="0">
              <a:lnSpc>
                <a:spcPct val="100000"/>
              </a:lnSpc>
              <a:spcBef>
                <a:spcPts val="0"/>
              </a:spcBef>
              <a:spcAft>
                <a:spcPts val="0"/>
              </a:spcAft>
              <a:buNone/>
            </a:pPr>
            <a:r>
              <a:rPr lang="en-US" sz="2800" b="1" dirty="0"/>
              <a:t>-Serving as liaison between grade level teachers and the school’s administrative team</a:t>
            </a:r>
          </a:p>
          <a:p>
            <a:endParaRPr lang="en-US" sz="2800" dirty="0"/>
          </a:p>
          <a:p>
            <a:endParaRPr lang="en-US" dirty="0"/>
          </a:p>
        </p:txBody>
      </p:sp>
    </p:spTree>
    <p:extLst>
      <p:ext uri="{BB962C8B-B14F-4D97-AF65-F5344CB8AC3E}">
        <p14:creationId xmlns:p14="http://schemas.microsoft.com/office/powerpoint/2010/main" val="8996285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cap="none" dirty="0" smtClean="0"/>
              <a:t>What is my background? </a:t>
            </a:r>
            <a:br>
              <a:rPr lang="en-US" sz="4400" b="1" cap="none" dirty="0" smtClean="0"/>
            </a:br>
            <a:r>
              <a:rPr lang="en-US" sz="4400" b="1" cap="none" dirty="0" smtClean="0"/>
              <a:t>(Leadership Experience) (Cont’d).</a:t>
            </a:r>
            <a:endParaRPr lang="en-US" sz="4400" b="1" cap="none" dirty="0"/>
          </a:p>
        </p:txBody>
      </p:sp>
      <p:sp>
        <p:nvSpPr>
          <p:cNvPr id="3" name="Content Placeholder 2"/>
          <p:cNvSpPr>
            <a:spLocks noGrp="1"/>
          </p:cNvSpPr>
          <p:nvPr>
            <p:ph idx="1"/>
          </p:nvPr>
        </p:nvSpPr>
        <p:spPr>
          <a:xfrm>
            <a:off x="1202919" y="2088357"/>
            <a:ext cx="10220047" cy="4593796"/>
          </a:xfrm>
        </p:spPr>
        <p:txBody>
          <a:bodyPr>
            <a:normAutofit/>
          </a:bodyPr>
          <a:lstStyle/>
          <a:p>
            <a:pPr marL="0" indent="0">
              <a:buNone/>
            </a:pPr>
            <a:r>
              <a:rPr lang="en-US" sz="2800" b="1" u="sng" dirty="0" smtClean="0"/>
              <a:t>Professional Organization </a:t>
            </a:r>
          </a:p>
          <a:p>
            <a:pPr marL="0" indent="0">
              <a:lnSpc>
                <a:spcPct val="100000"/>
              </a:lnSpc>
              <a:spcBef>
                <a:spcPts val="0"/>
              </a:spcBef>
              <a:spcAft>
                <a:spcPts val="0"/>
              </a:spcAft>
              <a:buNone/>
            </a:pPr>
            <a:endParaRPr lang="en-US" sz="2800" b="1" dirty="0" smtClean="0"/>
          </a:p>
          <a:p>
            <a:pPr marL="0" indent="0">
              <a:lnSpc>
                <a:spcPct val="100000"/>
              </a:lnSpc>
              <a:spcBef>
                <a:spcPts val="0"/>
              </a:spcBef>
              <a:spcAft>
                <a:spcPts val="0"/>
              </a:spcAft>
              <a:buNone/>
            </a:pPr>
            <a:r>
              <a:rPr lang="en-US" sz="2800" b="1" dirty="0" smtClean="0"/>
              <a:t>Roanoke </a:t>
            </a:r>
            <a:r>
              <a:rPr lang="en-US" sz="2800" b="1" dirty="0"/>
              <a:t>County Education </a:t>
            </a:r>
            <a:r>
              <a:rPr lang="en-US" sz="2800" b="1" dirty="0" smtClean="0"/>
              <a:t>Association (</a:t>
            </a:r>
            <a:r>
              <a:rPr lang="en-US" sz="2800" b="1" dirty="0" err="1" smtClean="0"/>
              <a:t>VEA</a:t>
            </a:r>
            <a:r>
              <a:rPr lang="en-US" sz="2800" b="1" dirty="0" smtClean="0"/>
              <a:t>/NEA), </a:t>
            </a:r>
          </a:p>
          <a:p>
            <a:pPr marL="0" indent="0">
              <a:lnSpc>
                <a:spcPct val="100000"/>
              </a:lnSpc>
              <a:spcBef>
                <a:spcPts val="0"/>
              </a:spcBef>
              <a:spcAft>
                <a:spcPts val="0"/>
              </a:spcAft>
              <a:buNone/>
            </a:pPr>
            <a:r>
              <a:rPr lang="en-US" sz="2800" dirty="0" smtClean="0"/>
              <a:t>August 2007-Present</a:t>
            </a:r>
          </a:p>
          <a:p>
            <a:pPr marL="0" indent="0">
              <a:buNone/>
            </a:pPr>
            <a:r>
              <a:rPr lang="en-US" sz="2800" b="1" dirty="0" smtClean="0"/>
              <a:t>Positions Held:</a:t>
            </a:r>
          </a:p>
          <a:p>
            <a:pPr marL="0" indent="0">
              <a:buNone/>
            </a:pPr>
            <a:r>
              <a:rPr lang="en-US" sz="2800" b="1" dirty="0" smtClean="0"/>
              <a:t>Vice-President, </a:t>
            </a:r>
            <a:r>
              <a:rPr lang="en-US" sz="2800" b="1" dirty="0"/>
              <a:t>Aug. 2013-Present</a:t>
            </a:r>
          </a:p>
          <a:p>
            <a:pPr marL="0" indent="0">
              <a:buNone/>
            </a:pPr>
            <a:r>
              <a:rPr lang="en-US" sz="2800" b="1" dirty="0"/>
              <a:t>Secretary, Jan. 2009-June 2013</a:t>
            </a:r>
          </a:p>
          <a:p>
            <a:pPr marL="0" indent="0">
              <a:buNone/>
            </a:pPr>
            <a:r>
              <a:rPr lang="en-US" sz="2800" b="1" dirty="0"/>
              <a:t>Building Representative, Aug. 2008-Present</a:t>
            </a:r>
          </a:p>
          <a:p>
            <a:pPr marL="0" indent="0">
              <a:buNone/>
            </a:pPr>
            <a:endParaRPr lang="en-US" sz="2800" dirty="0"/>
          </a:p>
          <a:p>
            <a:endParaRPr lang="en-US" dirty="0"/>
          </a:p>
        </p:txBody>
      </p:sp>
      <p:pic>
        <p:nvPicPr>
          <p:cNvPr id="4099" name="Picture 3" descr="RoanokeCountyEALogo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59652" y="3733488"/>
            <a:ext cx="4401546" cy="1443422"/>
          </a:xfrm>
          <a:prstGeom prst="rect">
            <a:avLst/>
          </a:prstGeom>
          <a:solidFill>
            <a:schemeClr val="tx1"/>
          </a:solidFill>
          <a:ln>
            <a:noFill/>
          </a:ln>
        </p:spPr>
      </p:pic>
    </p:spTree>
    <p:extLst>
      <p:ext uri="{BB962C8B-B14F-4D97-AF65-F5344CB8AC3E}">
        <p14:creationId xmlns:p14="http://schemas.microsoft.com/office/powerpoint/2010/main" val="35887532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cap="none" dirty="0" smtClean="0"/>
              <a:t>Technology Skills</a:t>
            </a:r>
            <a:endParaRPr lang="en-US" sz="4400" b="1" cap="none" dirty="0"/>
          </a:p>
        </p:txBody>
      </p:sp>
      <p:sp>
        <p:nvSpPr>
          <p:cNvPr id="3" name="Content Placeholder 2"/>
          <p:cNvSpPr>
            <a:spLocks noGrp="1"/>
          </p:cNvSpPr>
          <p:nvPr>
            <p:ph idx="1"/>
          </p:nvPr>
        </p:nvSpPr>
        <p:spPr>
          <a:xfrm>
            <a:off x="3755050" y="2425206"/>
            <a:ext cx="9784080" cy="3802267"/>
          </a:xfrm>
        </p:spPr>
        <p:txBody>
          <a:bodyPr>
            <a:normAutofit fontScale="92500" lnSpcReduction="10000"/>
          </a:bodyPr>
          <a:lstStyle/>
          <a:p>
            <a:r>
              <a:rPr lang="en-US" sz="3000" dirty="0" smtClean="0"/>
              <a:t>Active/Smart </a:t>
            </a:r>
            <a:r>
              <a:rPr lang="en-US" sz="3000" dirty="0"/>
              <a:t>White </a:t>
            </a:r>
            <a:r>
              <a:rPr lang="en-US" sz="3000" dirty="0" smtClean="0"/>
              <a:t>Board</a:t>
            </a:r>
            <a:endParaRPr lang="en-US" sz="3000" dirty="0"/>
          </a:p>
          <a:p>
            <a:r>
              <a:rPr lang="en-US" sz="3000" dirty="0" smtClean="0"/>
              <a:t>Microsoft Office: MS Word, </a:t>
            </a:r>
            <a:r>
              <a:rPr lang="en-US" sz="3000" dirty="0"/>
              <a:t>MS </a:t>
            </a:r>
            <a:r>
              <a:rPr lang="en-US" sz="3000" dirty="0" smtClean="0"/>
              <a:t>Excel, MS PowerPoint</a:t>
            </a:r>
          </a:p>
          <a:p>
            <a:r>
              <a:rPr lang="en-US" sz="3000" dirty="0" smtClean="0"/>
              <a:t>Web 2.0 (Blogs, Podcasts, Wiki)</a:t>
            </a:r>
          </a:p>
          <a:p>
            <a:r>
              <a:rPr lang="en-US" sz="3000" dirty="0" smtClean="0"/>
              <a:t>Google Apps (Forms, Docs, Sheets, Slides, </a:t>
            </a:r>
          </a:p>
          <a:p>
            <a:r>
              <a:rPr lang="en-US" sz="3000" dirty="0" smtClean="0"/>
              <a:t>Calendar, Sites, </a:t>
            </a:r>
            <a:r>
              <a:rPr lang="en-US" sz="3000" dirty="0" err="1" smtClean="0"/>
              <a:t>etc</a:t>
            </a:r>
            <a:r>
              <a:rPr lang="en-US" sz="3000" dirty="0" smtClean="0"/>
              <a:t>)</a:t>
            </a:r>
          </a:p>
          <a:p>
            <a:r>
              <a:rPr lang="en-US" sz="3000" dirty="0" smtClean="0"/>
              <a:t>Digital Storytelling</a:t>
            </a:r>
          </a:p>
          <a:p>
            <a:r>
              <a:rPr lang="en-US" sz="3000" dirty="0" smtClean="0"/>
              <a:t>iPads, iPods</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307" y="2797791"/>
            <a:ext cx="3867024" cy="24842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977731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b="1" cap="none" dirty="0" smtClean="0"/>
              <a:t>What is my vision?</a:t>
            </a:r>
            <a:endParaRPr lang="en-US" sz="4800" b="1" cap="none" dirty="0"/>
          </a:p>
        </p:txBody>
      </p:sp>
      <p:sp>
        <p:nvSpPr>
          <p:cNvPr id="3" name="Content Placeholder 2"/>
          <p:cNvSpPr>
            <a:spLocks noGrp="1"/>
          </p:cNvSpPr>
          <p:nvPr>
            <p:ph idx="1"/>
          </p:nvPr>
        </p:nvSpPr>
        <p:spPr>
          <a:xfrm>
            <a:off x="654279" y="2134300"/>
            <a:ext cx="6933028" cy="4379042"/>
          </a:xfrm>
        </p:spPr>
        <p:txBody>
          <a:bodyPr>
            <a:normAutofit fontScale="92500" lnSpcReduction="10000"/>
          </a:bodyPr>
          <a:lstStyle/>
          <a:p>
            <a:pPr marL="0" indent="0">
              <a:buNone/>
            </a:pPr>
            <a:r>
              <a:rPr lang="en-US" sz="3200" b="1" dirty="0" smtClean="0"/>
              <a:t>It is my vision to be a school leader who works with the staff, students, and parents of my school community to create a culture in which: the love of learning is the primary focus, all people feel safe and welcome, all members are treated with respect and equity, all forms of diversity are valued and promoted, and each student is prepared for success and to be a thoughtful, productive member of our global society. </a:t>
            </a:r>
            <a:endParaRPr lang="en-US" sz="3200" b="1"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87307" y="2622680"/>
            <a:ext cx="3938390" cy="3229480"/>
          </a:xfrm>
          <a:prstGeom prst="rect">
            <a:avLst/>
          </a:prstGeom>
        </p:spPr>
      </p:pic>
    </p:spTree>
    <p:extLst>
      <p:ext uri="{BB962C8B-B14F-4D97-AF65-F5344CB8AC3E}">
        <p14:creationId xmlns:p14="http://schemas.microsoft.com/office/powerpoint/2010/main" val="34933974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606060"/>
      </a:dk2>
      <a:lt2>
        <a:srgbClr val="EDEDED"/>
      </a:lt2>
      <a:accent1>
        <a:srgbClr val="FFC000"/>
      </a:accent1>
      <a:accent2>
        <a:srgbClr val="A5D028"/>
      </a:accent2>
      <a:accent3>
        <a:srgbClr val="0CC978"/>
      </a:accent3>
      <a:accent4>
        <a:srgbClr val="099BDD"/>
      </a:accent4>
      <a:accent5>
        <a:srgbClr val="47BFCD"/>
      </a:accent5>
      <a:accent6>
        <a:srgbClr val="DD7C15"/>
      </a:accent6>
      <a:hlink>
        <a:srgbClr val="FF9933"/>
      </a:hlink>
      <a:folHlink>
        <a:srgbClr val="B2B2B2"/>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B1D2DA32-AC8B-4194-BF85-FF4A5B40EB5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TM03090430[[fn=Banded]]</Template>
  <TotalTime>192</TotalTime>
  <Words>668</Words>
  <Application>Microsoft Office PowerPoint</Application>
  <PresentationFormat>Widescreen</PresentationFormat>
  <Paragraphs>107</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Calibri</vt:lpstr>
      <vt:lpstr>Corbel</vt:lpstr>
      <vt:lpstr>Wingdings</vt:lpstr>
      <vt:lpstr>Banded</vt:lpstr>
      <vt:lpstr>Hi, my name is Kenya Huffman.</vt:lpstr>
      <vt:lpstr>What is my objective?</vt:lpstr>
      <vt:lpstr>Who am I?</vt:lpstr>
      <vt:lpstr>What is my background? (Education) </vt:lpstr>
      <vt:lpstr>  What’s my background? (Cont’d.) (Teaching Experience)  </vt:lpstr>
      <vt:lpstr>What is my background?  (Leadership Experience)</vt:lpstr>
      <vt:lpstr>What is my background?  (Leadership Experience) (Cont’d).</vt:lpstr>
      <vt:lpstr>Technology Skills</vt:lpstr>
      <vt:lpstr>What is my vision?</vt:lpstr>
      <vt:lpstr>How will this vision be fulfilled?</vt:lpstr>
      <vt:lpstr>How will this vision be fulfilled? (Cont’d.)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Kenya M Huffman</dc:creator>
  <cp:lastModifiedBy>Kenya M Huffman</cp:lastModifiedBy>
  <cp:revision>31</cp:revision>
  <dcterms:created xsi:type="dcterms:W3CDTF">2015-12-12T20:44:17Z</dcterms:created>
  <dcterms:modified xsi:type="dcterms:W3CDTF">2015-12-16T17:19:42Z</dcterms:modified>
</cp:coreProperties>
</file>